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 Bold" panose="020B0803030501040103" pitchFamily="34" charset="0"/>
      <p:regular r:id="rId15"/>
      <p:bold r:id="rId16"/>
    </p:embeddedFont>
    <p:embeddedFont>
      <p:font typeface="Inter Bold" panose="020B0802030000000004" pitchFamily="34" charset="0"/>
      <p:regular r:id="rId17"/>
      <p:bold r:id="rId18"/>
    </p:embeddedFont>
    <p:embeddedFont>
      <p:font typeface="Poppins" pitchFamily="2" charset="0"/>
      <p:regular r:id="rId19"/>
    </p:embeddedFont>
    <p:embeddedFont>
      <p:font typeface="Poppins Bold" pitchFamily="2" charset="0"/>
      <p:regular r:id="rId20"/>
      <p:bold r:id="rId21"/>
    </p:embeddedFont>
    <p:embeddedFont>
      <p:font typeface="Poppins Semi-Bo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14" autoAdjust="0"/>
  </p:normalViewPr>
  <p:slideViewPr>
    <p:cSldViewPr>
      <p:cViewPr varScale="1">
        <p:scale>
          <a:sx n="75" d="100"/>
          <a:sy n="75" d="100"/>
        </p:scale>
        <p:origin x="544" y="-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8.fntdata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sv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2.sv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svg" /><Relationship Id="rId7" Type="http://schemas.openxmlformats.org/officeDocument/2006/relationships/image" Target="../media/image10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Relationship Id="rId9" Type="http://schemas.openxmlformats.org/officeDocument/2006/relationships/image" Target="../media/image12.sv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gital graph of stock market">
            <a:extLst>
              <a:ext uri="{FF2B5EF4-FFF2-40B4-BE49-F238E27FC236}">
                <a16:creationId xmlns:a16="http://schemas.microsoft.com/office/drawing/2014/main" id="{C8C580BE-724F-86E0-B172-9C21503C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"/>
            <a:ext cx="18440400" cy="1321487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81945" y="2636944"/>
            <a:ext cx="5141069" cy="51410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29981" y="5191946"/>
            <a:ext cx="2586067" cy="25860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00281" y="3620936"/>
            <a:ext cx="3104397" cy="3438245"/>
          </a:xfrm>
          <a:custGeom>
            <a:avLst/>
            <a:gdLst/>
            <a:ahLst/>
            <a:cxnLst/>
            <a:rect l="l" t="t" r="r" b="b"/>
            <a:pathLst>
              <a:path w="3104397" h="3438245">
                <a:moveTo>
                  <a:pt x="0" y="0"/>
                </a:moveTo>
                <a:lnTo>
                  <a:pt x="3104397" y="0"/>
                </a:lnTo>
                <a:lnTo>
                  <a:pt x="3104397" y="3438245"/>
                </a:lnTo>
                <a:lnTo>
                  <a:pt x="0" y="343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213637"/>
            <a:ext cx="16591128" cy="531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DATA CLEANING &amp; EXPLORATORY DATA ANALYSIS (EDA)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937317" y="2392377"/>
            <a:ext cx="19376880" cy="5502246"/>
            <a:chOff x="0" y="0"/>
            <a:chExt cx="5103376" cy="1449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376" cy="1449151"/>
            </a:xfrm>
            <a:custGeom>
              <a:avLst/>
              <a:gdLst/>
              <a:ahLst/>
              <a:cxnLst/>
              <a:rect l="l" t="t" r="r" b="b"/>
              <a:pathLst>
                <a:path w="5103376" h="1449151">
                  <a:moveTo>
                    <a:pt x="0" y="0"/>
                  </a:moveTo>
                  <a:lnTo>
                    <a:pt x="5103376" y="0"/>
                  </a:lnTo>
                  <a:lnTo>
                    <a:pt x="5103376" y="1449151"/>
                  </a:lnTo>
                  <a:lnTo>
                    <a:pt x="0" y="1449151"/>
                  </a:ln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03376" cy="1487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265478" y="2796347"/>
            <a:ext cx="8338945" cy="221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7"/>
              </a:lnSpc>
            </a:pPr>
            <a:r>
              <a:rPr lang="en-US" sz="85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KEY</a:t>
            </a:r>
          </a:p>
          <a:p>
            <a:pPr algn="ctr">
              <a:lnSpc>
                <a:spcPts val="8507"/>
              </a:lnSpc>
            </a:pPr>
            <a:r>
              <a:rPr lang="en-US" sz="85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86331" y="2567747"/>
            <a:ext cx="1092698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 missingness in critical columns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Inconsistent categorical labels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Duplicate records identified and removed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Misclassified date fields caused parsing issues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Column naming variations across sheets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26374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97097" y="-3078373"/>
            <a:ext cx="19376880" cy="5502246"/>
            <a:chOff x="0" y="0"/>
            <a:chExt cx="5103376" cy="1449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376" cy="1449151"/>
            </a:xfrm>
            <a:custGeom>
              <a:avLst/>
              <a:gdLst/>
              <a:ahLst/>
              <a:cxnLst/>
              <a:rect l="l" t="t" r="r" b="b"/>
              <a:pathLst>
                <a:path w="5103376" h="1449151">
                  <a:moveTo>
                    <a:pt x="0" y="0"/>
                  </a:moveTo>
                  <a:lnTo>
                    <a:pt x="5103376" y="0"/>
                  </a:lnTo>
                  <a:lnTo>
                    <a:pt x="5103376" y="1449151"/>
                  </a:lnTo>
                  <a:lnTo>
                    <a:pt x="0" y="1449151"/>
                  </a:ln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03376" cy="1487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662337"/>
            <a:ext cx="12164356" cy="114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7"/>
              </a:lnSpc>
            </a:pPr>
            <a:r>
              <a:rPr lang="en-US" sz="85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806" y="3225882"/>
            <a:ext cx="1092698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Reduce missingness at source (mandatory fields)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Standardize categorical inputs with dropdowns/codebooks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Prevent duplicates with unique identifiers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Adopt ISO 8601 date standards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 consistent naming conventions (snake_case)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1250" y="1133475"/>
            <a:ext cx="1082702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1268" y="2135845"/>
            <a:ext cx="15225435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Systematic cleaning transformed messy raw data into reliable dataset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EDA revealed gaps, trends, and anomalies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Recommendations aim to strengthen data collection and reliability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Improved dataset enables faster, more accurate future analyses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gital graph of stock market">
            <a:extLst>
              <a:ext uri="{FF2B5EF4-FFF2-40B4-BE49-F238E27FC236}">
                <a16:creationId xmlns:a16="http://schemas.microsoft.com/office/drawing/2014/main" id="{943E9880-327E-8F55-B29C-294B8CCB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"/>
            <a:ext cx="18440400" cy="1321487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2519881" y="3007153"/>
            <a:ext cx="4691794" cy="46917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88395" y="3045253"/>
            <a:ext cx="2674155" cy="26741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09208" y="6182504"/>
            <a:ext cx="1478343" cy="147834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348380" y="3595298"/>
            <a:ext cx="3767748" cy="3096404"/>
          </a:xfrm>
          <a:custGeom>
            <a:avLst/>
            <a:gdLst/>
            <a:ahLst/>
            <a:cxnLst/>
            <a:rect l="l" t="t" r="r" b="b"/>
            <a:pathLst>
              <a:path w="3767748" h="3096404">
                <a:moveTo>
                  <a:pt x="0" y="0"/>
                </a:moveTo>
                <a:lnTo>
                  <a:pt x="3767748" y="0"/>
                </a:lnTo>
                <a:lnTo>
                  <a:pt x="3767748" y="3096404"/>
                </a:lnTo>
                <a:lnTo>
                  <a:pt x="0" y="3096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286093" y="3566803"/>
            <a:ext cx="11818095" cy="221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70"/>
              </a:lnSpc>
            </a:pPr>
            <a:r>
              <a:rPr lang="en-US" sz="13407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952838" y="-3341737"/>
            <a:ext cx="6019800" cy="8359875"/>
            <a:chOff x="0" y="0"/>
            <a:chExt cx="551083" cy="1639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083" cy="1639842"/>
            </a:xfrm>
            <a:custGeom>
              <a:avLst/>
              <a:gdLst/>
              <a:ahLst/>
              <a:cxnLst/>
              <a:rect l="l" t="t" r="r" b="b"/>
              <a:pathLst>
                <a:path w="551083" h="1639842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451140"/>
                  </a:lnTo>
                  <a:cubicBezTo>
                    <a:pt x="551083" y="1555357"/>
                    <a:pt x="466598" y="1639842"/>
                    <a:pt x="362381" y="1639842"/>
                  </a:cubicBezTo>
                  <a:lnTo>
                    <a:pt x="188702" y="1639842"/>
                  </a:lnTo>
                  <a:cubicBezTo>
                    <a:pt x="84485" y="1639842"/>
                    <a:pt x="0" y="1555357"/>
                    <a:pt x="0" y="1451140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1083" cy="167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404204-0AEE-2A50-AFE0-6F0348280957}"/>
              </a:ext>
            </a:extLst>
          </p:cNvPr>
          <p:cNvSpPr txBox="1"/>
          <p:nvPr/>
        </p:nvSpPr>
        <p:spPr>
          <a:xfrm>
            <a:off x="1371600" y="1058166"/>
            <a:ext cx="9677400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000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3CF991D-D0B4-B91D-F9A1-DF8C2574ED50}"/>
              </a:ext>
            </a:extLst>
          </p:cNvPr>
          <p:cNvGrpSpPr/>
          <p:nvPr/>
        </p:nvGrpSpPr>
        <p:grpSpPr>
          <a:xfrm>
            <a:off x="-2362200" y="6406332"/>
            <a:ext cx="6207193" cy="7761336"/>
            <a:chOff x="0" y="0"/>
            <a:chExt cx="551083" cy="1639842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CD3523F-4365-35DD-6F96-BB3C437DF538}"/>
                </a:ext>
              </a:extLst>
            </p:cNvPr>
            <p:cNvSpPr/>
            <p:nvPr/>
          </p:nvSpPr>
          <p:spPr>
            <a:xfrm>
              <a:off x="0" y="0"/>
              <a:ext cx="551083" cy="1639842"/>
            </a:xfrm>
            <a:custGeom>
              <a:avLst/>
              <a:gdLst/>
              <a:ahLst/>
              <a:cxnLst/>
              <a:rect l="l" t="t" r="r" b="b"/>
              <a:pathLst>
                <a:path w="551083" h="1639842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451140"/>
                  </a:lnTo>
                  <a:cubicBezTo>
                    <a:pt x="551083" y="1555357"/>
                    <a:pt x="466598" y="1639842"/>
                    <a:pt x="362381" y="1639842"/>
                  </a:cubicBezTo>
                  <a:lnTo>
                    <a:pt x="188702" y="1639842"/>
                  </a:lnTo>
                  <a:cubicBezTo>
                    <a:pt x="84485" y="1639842"/>
                    <a:pt x="0" y="1555357"/>
                    <a:pt x="0" y="1451140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04B3D63-B6A8-5070-A870-1159BEE1C6EE}"/>
                </a:ext>
              </a:extLst>
            </p:cNvPr>
            <p:cNvSpPr txBox="1"/>
            <p:nvPr/>
          </p:nvSpPr>
          <p:spPr>
            <a:xfrm>
              <a:off x="0" y="-38100"/>
              <a:ext cx="551083" cy="167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B6C7D0-3E1F-5386-816F-6AEF5C2D9ED9}"/>
              </a:ext>
            </a:extLst>
          </p:cNvPr>
          <p:cNvSpPr txBox="1"/>
          <p:nvPr/>
        </p:nvSpPr>
        <p:spPr>
          <a:xfrm>
            <a:off x="1371600" y="2075835"/>
            <a:ext cx="128519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600" b="1" dirty="0"/>
              <a:t>Mohammed </a:t>
            </a:r>
            <a:r>
              <a:rPr lang="en-US" sz="3600" b="1" dirty="0" err="1"/>
              <a:t>Aftab</a:t>
            </a:r>
            <a:r>
              <a:rPr lang="en-US" sz="3600" b="1" dirty="0"/>
              <a:t> Hussain</a:t>
            </a:r>
          </a:p>
          <a:p>
            <a:pPr marL="342900" indent="-342900">
              <a:buAutoNum type="arabicPeriod"/>
            </a:pPr>
            <a:r>
              <a:rPr lang="en-US" sz="3600" b="1" dirty="0" err="1"/>
              <a:t>Gandaman</a:t>
            </a:r>
            <a:r>
              <a:rPr lang="en-US" sz="3600" b="1" dirty="0"/>
              <a:t> </a:t>
            </a:r>
            <a:r>
              <a:rPr lang="en-US" sz="3600" b="1" dirty="0" err="1"/>
              <a:t>Masoodvali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b="1" dirty="0"/>
              <a:t>Haji </a:t>
            </a:r>
            <a:r>
              <a:rPr lang="en-US" sz="3600" b="1" dirty="0" err="1"/>
              <a:t>Sohail</a:t>
            </a:r>
            <a:r>
              <a:rPr lang="en-US" sz="3600" b="1" dirty="0"/>
              <a:t> Mohammed </a:t>
            </a:r>
          </a:p>
          <a:p>
            <a:pPr marL="342900" indent="-342900">
              <a:buAutoNum type="arabicPeriod"/>
            </a:pPr>
            <a:r>
              <a:rPr lang="en-US" sz="3600" b="1" dirty="0" err="1"/>
              <a:t>Uday</a:t>
            </a:r>
            <a:r>
              <a:rPr lang="en-US" sz="3600" b="1" dirty="0"/>
              <a:t> Shankar </a:t>
            </a:r>
            <a:r>
              <a:rPr lang="en-US" sz="3600" b="1" dirty="0" err="1"/>
              <a:t>Yanamandhala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b="1" dirty="0" err="1"/>
              <a:t>Navya</a:t>
            </a:r>
            <a:r>
              <a:rPr lang="en-US" sz="3600" b="1" dirty="0"/>
              <a:t> </a:t>
            </a:r>
            <a:r>
              <a:rPr lang="en-US" sz="3600" b="1" dirty="0" err="1"/>
              <a:t>Kolluri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b="1" dirty="0" err="1"/>
              <a:t>Dhanush</a:t>
            </a:r>
            <a:r>
              <a:rPr lang="en-US" sz="3600" b="1" dirty="0"/>
              <a:t> </a:t>
            </a:r>
            <a:r>
              <a:rPr lang="en-US" sz="3600" b="1" dirty="0" err="1"/>
              <a:t>Dodda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b="1" dirty="0"/>
              <a:t>Justin </a:t>
            </a:r>
            <a:r>
              <a:rPr lang="en-US" sz="3600" b="1" dirty="0" err="1"/>
              <a:t>Yesudas</a:t>
            </a:r>
            <a:endParaRPr lang="en-US"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6281" y="2033228"/>
            <a:ext cx="3051719" cy="5253514"/>
            <a:chOff x="0" y="0"/>
            <a:chExt cx="803745" cy="1383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3745" cy="1383642"/>
            </a:xfrm>
            <a:custGeom>
              <a:avLst/>
              <a:gdLst/>
              <a:ahLst/>
              <a:cxnLst/>
              <a:rect l="l" t="t" r="r" b="b"/>
              <a:pathLst>
                <a:path w="803745" h="1383642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254259"/>
                  </a:lnTo>
                  <a:cubicBezTo>
                    <a:pt x="803745" y="1325715"/>
                    <a:pt x="745819" y="1383642"/>
                    <a:pt x="674363" y="1383642"/>
                  </a:cubicBezTo>
                  <a:lnTo>
                    <a:pt x="129382" y="1383642"/>
                  </a:lnTo>
                  <a:cubicBezTo>
                    <a:pt x="57926" y="1383642"/>
                    <a:pt x="0" y="1325715"/>
                    <a:pt x="0" y="125425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03745" cy="142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03806" y="2274068"/>
            <a:ext cx="7056899" cy="8727606"/>
            <a:chOff x="0" y="0"/>
            <a:chExt cx="1185257" cy="1465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257" cy="1465864"/>
            </a:xfrm>
            <a:custGeom>
              <a:avLst/>
              <a:gdLst/>
              <a:ahLst/>
              <a:cxnLst/>
              <a:rect l="l" t="t" r="r" b="b"/>
              <a:pathLst>
                <a:path w="1185257" h="1465864">
                  <a:moveTo>
                    <a:pt x="43883" y="0"/>
                  </a:moveTo>
                  <a:lnTo>
                    <a:pt x="1141374" y="0"/>
                  </a:lnTo>
                  <a:cubicBezTo>
                    <a:pt x="1153012" y="0"/>
                    <a:pt x="1164174" y="4623"/>
                    <a:pt x="1172404" y="12853"/>
                  </a:cubicBezTo>
                  <a:cubicBezTo>
                    <a:pt x="1180633" y="21083"/>
                    <a:pt x="1185257" y="32244"/>
                    <a:pt x="1185257" y="43883"/>
                  </a:cubicBezTo>
                  <a:lnTo>
                    <a:pt x="1185257" y="1421981"/>
                  </a:lnTo>
                  <a:cubicBezTo>
                    <a:pt x="1185257" y="1446217"/>
                    <a:pt x="1165610" y="1465864"/>
                    <a:pt x="1141374" y="1465864"/>
                  </a:cubicBezTo>
                  <a:lnTo>
                    <a:pt x="43883" y="1465864"/>
                  </a:lnTo>
                  <a:cubicBezTo>
                    <a:pt x="19647" y="1465864"/>
                    <a:pt x="0" y="1446217"/>
                    <a:pt x="0" y="1421981"/>
                  </a:cubicBezTo>
                  <a:lnTo>
                    <a:pt x="0" y="43883"/>
                  </a:lnTo>
                  <a:cubicBezTo>
                    <a:pt x="0" y="19647"/>
                    <a:pt x="19647" y="0"/>
                    <a:pt x="43883" y="0"/>
                  </a:cubicBezTo>
                  <a:close/>
                </a:path>
              </a:pathLst>
            </a:custGeom>
            <a:blipFill>
              <a:blip r:embed="rId2"/>
              <a:stretch>
                <a:fillRect l="-30239" r="-553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88751" y="7337993"/>
            <a:ext cx="3051719" cy="3363461"/>
            <a:chOff x="0" y="0"/>
            <a:chExt cx="803745" cy="8858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3745" cy="885850"/>
            </a:xfrm>
            <a:custGeom>
              <a:avLst/>
              <a:gdLst/>
              <a:ahLst/>
              <a:cxnLst/>
              <a:rect l="l" t="t" r="r" b="b"/>
              <a:pathLst>
                <a:path w="803745" h="885850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756468"/>
                  </a:lnTo>
                  <a:cubicBezTo>
                    <a:pt x="803745" y="827923"/>
                    <a:pt x="745819" y="885850"/>
                    <a:pt x="674363" y="885850"/>
                  </a:cubicBezTo>
                  <a:lnTo>
                    <a:pt x="129382" y="885850"/>
                  </a:lnTo>
                  <a:cubicBezTo>
                    <a:pt x="57926" y="885850"/>
                    <a:pt x="0" y="827923"/>
                    <a:pt x="0" y="756468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03745" cy="92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69864" y="869638"/>
            <a:ext cx="9195444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16487" y="2274068"/>
            <a:ext cx="5019935" cy="2258566"/>
            <a:chOff x="0" y="0"/>
            <a:chExt cx="6693247" cy="3011422"/>
          </a:xfrm>
        </p:grpSpPr>
        <p:grpSp>
          <p:nvGrpSpPr>
            <p:cNvPr id="12" name="Group 12"/>
            <p:cNvGrpSpPr/>
            <p:nvPr/>
          </p:nvGrpSpPr>
          <p:grpSpPr>
            <a:xfrm>
              <a:off x="550907" y="0"/>
              <a:ext cx="6142340" cy="3011422"/>
              <a:chOff x="0" y="0"/>
              <a:chExt cx="1213302" cy="59484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302" cy="594849"/>
              </a:xfrm>
              <a:custGeom>
                <a:avLst/>
                <a:gdLst/>
                <a:ahLst/>
                <a:cxnLst/>
                <a:rect l="l" t="t" r="r" b="b"/>
                <a:pathLst>
                  <a:path w="1213302" h="594849">
                    <a:moveTo>
                      <a:pt x="50417" y="0"/>
                    </a:moveTo>
                    <a:lnTo>
                      <a:pt x="1162885" y="0"/>
                    </a:lnTo>
                    <a:cubicBezTo>
                      <a:pt x="1190729" y="0"/>
                      <a:pt x="1213302" y="22572"/>
                      <a:pt x="1213302" y="50417"/>
                    </a:cubicBezTo>
                    <a:lnTo>
                      <a:pt x="1213302" y="544432"/>
                    </a:lnTo>
                    <a:cubicBezTo>
                      <a:pt x="1213302" y="572276"/>
                      <a:pt x="1190729" y="594849"/>
                      <a:pt x="1162885" y="594849"/>
                    </a:cubicBezTo>
                    <a:lnTo>
                      <a:pt x="50417" y="594849"/>
                    </a:lnTo>
                    <a:cubicBezTo>
                      <a:pt x="22572" y="594849"/>
                      <a:pt x="0" y="572276"/>
                      <a:pt x="0" y="544432"/>
                    </a:cubicBezTo>
                    <a:lnTo>
                      <a:pt x="0" y="50417"/>
                    </a:lnTo>
                    <a:cubicBezTo>
                      <a:pt x="0" y="22572"/>
                      <a:pt x="22572" y="0"/>
                      <a:pt x="50417" y="0"/>
                    </a:cubicBezTo>
                    <a:close/>
                  </a:path>
                </a:pathLst>
              </a:custGeom>
              <a:solidFill>
                <a:srgbClr val="6489A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13302" cy="63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880708"/>
              <a:ext cx="1250006" cy="125000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E5F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600645" y="327925"/>
              <a:ext cx="4815474" cy="56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250171" y="3069327"/>
            <a:ext cx="361160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 messy multi-sheet Excel data into a clean, consistent dataset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626455" y="5039836"/>
            <a:ext cx="5019935" cy="1598035"/>
            <a:chOff x="0" y="0"/>
            <a:chExt cx="6693247" cy="2130714"/>
          </a:xfrm>
        </p:grpSpPr>
        <p:grpSp>
          <p:nvGrpSpPr>
            <p:cNvPr id="21" name="Group 21"/>
            <p:cNvGrpSpPr/>
            <p:nvPr/>
          </p:nvGrpSpPr>
          <p:grpSpPr>
            <a:xfrm>
              <a:off x="550907" y="0"/>
              <a:ext cx="6142340" cy="2130714"/>
              <a:chOff x="0" y="0"/>
              <a:chExt cx="1213302" cy="42088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13302" cy="420882"/>
              </a:xfrm>
              <a:custGeom>
                <a:avLst/>
                <a:gdLst/>
                <a:ahLst/>
                <a:cxnLst/>
                <a:rect l="l" t="t" r="r" b="b"/>
                <a:pathLst>
                  <a:path w="1213302" h="420882">
                    <a:moveTo>
                      <a:pt x="50417" y="0"/>
                    </a:moveTo>
                    <a:lnTo>
                      <a:pt x="1162885" y="0"/>
                    </a:lnTo>
                    <a:cubicBezTo>
                      <a:pt x="1190729" y="0"/>
                      <a:pt x="1213302" y="22572"/>
                      <a:pt x="1213302" y="50417"/>
                    </a:cubicBezTo>
                    <a:lnTo>
                      <a:pt x="1213302" y="370465"/>
                    </a:lnTo>
                    <a:cubicBezTo>
                      <a:pt x="1213302" y="398309"/>
                      <a:pt x="1190729" y="420882"/>
                      <a:pt x="1162885" y="420882"/>
                    </a:cubicBezTo>
                    <a:lnTo>
                      <a:pt x="50417" y="420882"/>
                    </a:lnTo>
                    <a:cubicBezTo>
                      <a:pt x="22572" y="420882"/>
                      <a:pt x="0" y="398309"/>
                      <a:pt x="0" y="370465"/>
                    </a:cubicBezTo>
                    <a:lnTo>
                      <a:pt x="0" y="50417"/>
                    </a:lnTo>
                    <a:cubicBezTo>
                      <a:pt x="0" y="22572"/>
                      <a:pt x="22572" y="0"/>
                      <a:pt x="50417" y="0"/>
                    </a:cubicBezTo>
                    <a:close/>
                  </a:path>
                </a:pathLst>
              </a:custGeom>
              <a:solidFill>
                <a:srgbClr val="6489A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213302" cy="458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375236"/>
              <a:ext cx="1250006" cy="125000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E5F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78902" y="683797"/>
              <a:ext cx="892202" cy="56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26374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600645" y="308561"/>
              <a:ext cx="4815474" cy="1408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Acknowledge the presence of competitors &amp; potential challenges ahead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250664" y="3069327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16487" y="7142696"/>
            <a:ext cx="5019935" cy="1598035"/>
            <a:chOff x="0" y="0"/>
            <a:chExt cx="6693247" cy="2130714"/>
          </a:xfrm>
        </p:grpSpPr>
        <p:grpSp>
          <p:nvGrpSpPr>
            <p:cNvPr id="31" name="Group 31"/>
            <p:cNvGrpSpPr/>
            <p:nvPr/>
          </p:nvGrpSpPr>
          <p:grpSpPr>
            <a:xfrm>
              <a:off x="550907" y="0"/>
              <a:ext cx="6142340" cy="2130714"/>
              <a:chOff x="0" y="0"/>
              <a:chExt cx="1213302" cy="42088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13302" cy="420882"/>
              </a:xfrm>
              <a:custGeom>
                <a:avLst/>
                <a:gdLst/>
                <a:ahLst/>
                <a:cxnLst/>
                <a:rect l="l" t="t" r="r" b="b"/>
                <a:pathLst>
                  <a:path w="1213302" h="420882">
                    <a:moveTo>
                      <a:pt x="50417" y="0"/>
                    </a:moveTo>
                    <a:lnTo>
                      <a:pt x="1162885" y="0"/>
                    </a:lnTo>
                    <a:cubicBezTo>
                      <a:pt x="1190729" y="0"/>
                      <a:pt x="1213302" y="22572"/>
                      <a:pt x="1213302" y="50417"/>
                    </a:cubicBezTo>
                    <a:lnTo>
                      <a:pt x="1213302" y="370465"/>
                    </a:lnTo>
                    <a:cubicBezTo>
                      <a:pt x="1213302" y="398309"/>
                      <a:pt x="1190729" y="420882"/>
                      <a:pt x="1162885" y="420882"/>
                    </a:cubicBezTo>
                    <a:lnTo>
                      <a:pt x="50417" y="420882"/>
                    </a:lnTo>
                    <a:cubicBezTo>
                      <a:pt x="22572" y="420882"/>
                      <a:pt x="0" y="398309"/>
                      <a:pt x="0" y="370465"/>
                    </a:cubicBezTo>
                    <a:lnTo>
                      <a:pt x="0" y="50417"/>
                    </a:lnTo>
                    <a:cubicBezTo>
                      <a:pt x="0" y="22572"/>
                      <a:pt x="22572" y="0"/>
                      <a:pt x="50417" y="0"/>
                    </a:cubicBezTo>
                    <a:close/>
                  </a:path>
                </a:pathLst>
              </a:custGeom>
              <a:solidFill>
                <a:srgbClr val="6489A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213302" cy="458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375236"/>
              <a:ext cx="1250006" cy="125000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E5F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78902" y="683797"/>
              <a:ext cx="892202" cy="56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26374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600645" y="308561"/>
              <a:ext cx="4815474" cy="1408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•Provide recommendations for improving data quality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2254" y="3641560"/>
            <a:ext cx="70604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Misclassified fields (dates vs. IDs/text)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2254" y="5313676"/>
            <a:ext cx="70604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Duplicate records present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72254" y="4477618"/>
            <a:ext cx="70604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High missing values in several columns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1423" y="1829205"/>
            <a:ext cx="12579933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52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CHALLENGES IN RAW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2254" y="2834076"/>
            <a:ext cx="70604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Inconsistent column names across sheets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8139" y="3640069"/>
            <a:ext cx="5094688" cy="1517793"/>
            <a:chOff x="0" y="0"/>
            <a:chExt cx="1213302" cy="361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302" cy="361463"/>
            </a:xfrm>
            <a:custGeom>
              <a:avLst/>
              <a:gdLst/>
              <a:ahLst/>
              <a:cxnLst/>
              <a:rect l="l" t="t" r="r" b="b"/>
              <a:pathLst>
                <a:path w="1213302" h="361463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315875"/>
                  </a:lnTo>
                  <a:cubicBezTo>
                    <a:pt x="1213302" y="341052"/>
                    <a:pt x="1192891" y="361463"/>
                    <a:pt x="1167714" y="361463"/>
                  </a:cubicBezTo>
                  <a:lnTo>
                    <a:pt x="45588" y="361463"/>
                  </a:lnTo>
                  <a:cubicBezTo>
                    <a:pt x="20411" y="361463"/>
                    <a:pt x="0" y="341052"/>
                    <a:pt x="0" y="315875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13302" cy="39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84140" y="3884308"/>
            <a:ext cx="979356" cy="9793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97118" y="3287778"/>
            <a:ext cx="2092393" cy="5146030"/>
            <a:chOff x="0" y="0"/>
            <a:chExt cx="551083" cy="1355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63818" y="2913847"/>
            <a:ext cx="2092393" cy="5893892"/>
            <a:chOff x="0" y="0"/>
            <a:chExt cx="551083" cy="1552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701511" y="3287778"/>
            <a:ext cx="2092393" cy="5146030"/>
            <a:chOff x="0" y="0"/>
            <a:chExt cx="551083" cy="1355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68211" y="2913847"/>
            <a:ext cx="2092393" cy="5893892"/>
            <a:chOff x="0" y="0"/>
            <a:chExt cx="551083" cy="1552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497471" y="9557758"/>
            <a:ext cx="21282941" cy="1594069"/>
            <a:chOff x="0" y="0"/>
            <a:chExt cx="5605384" cy="419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05384" cy="419837"/>
            </a:xfrm>
            <a:custGeom>
              <a:avLst/>
              <a:gdLst/>
              <a:ahLst/>
              <a:cxnLst/>
              <a:rect l="l" t="t" r="r" b="b"/>
              <a:pathLst>
                <a:path w="5605384" h="419837">
                  <a:moveTo>
                    <a:pt x="18552" y="0"/>
                  </a:moveTo>
                  <a:lnTo>
                    <a:pt x="5586832" y="0"/>
                  </a:lnTo>
                  <a:cubicBezTo>
                    <a:pt x="5597078" y="0"/>
                    <a:pt x="5605384" y="8306"/>
                    <a:pt x="5605384" y="18552"/>
                  </a:cubicBezTo>
                  <a:lnTo>
                    <a:pt x="5605384" y="401285"/>
                  </a:lnTo>
                  <a:cubicBezTo>
                    <a:pt x="5605384" y="406206"/>
                    <a:pt x="5603429" y="410924"/>
                    <a:pt x="5599950" y="414403"/>
                  </a:cubicBezTo>
                  <a:cubicBezTo>
                    <a:pt x="5596471" y="417883"/>
                    <a:pt x="5591752" y="419837"/>
                    <a:pt x="5586832" y="419837"/>
                  </a:cubicBezTo>
                  <a:lnTo>
                    <a:pt x="18552" y="419837"/>
                  </a:lnTo>
                  <a:cubicBezTo>
                    <a:pt x="8306" y="419837"/>
                    <a:pt x="0" y="411531"/>
                    <a:pt x="0" y="401285"/>
                  </a:cubicBezTo>
                  <a:lnTo>
                    <a:pt x="0" y="18552"/>
                  </a:lnTo>
                  <a:cubicBezTo>
                    <a:pt x="0" y="8306"/>
                    <a:pt x="8306" y="0"/>
                    <a:pt x="185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605384" cy="4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29826" y="3640069"/>
            <a:ext cx="5094688" cy="1517793"/>
            <a:chOff x="0" y="0"/>
            <a:chExt cx="1213302" cy="3614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13302" cy="361463"/>
            </a:xfrm>
            <a:custGeom>
              <a:avLst/>
              <a:gdLst/>
              <a:ahLst/>
              <a:cxnLst/>
              <a:rect l="l" t="t" r="r" b="b"/>
              <a:pathLst>
                <a:path w="1213302" h="361463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315875"/>
                  </a:lnTo>
                  <a:cubicBezTo>
                    <a:pt x="1213302" y="341052"/>
                    <a:pt x="1192891" y="361463"/>
                    <a:pt x="1167714" y="361463"/>
                  </a:cubicBezTo>
                  <a:lnTo>
                    <a:pt x="45588" y="361463"/>
                  </a:lnTo>
                  <a:cubicBezTo>
                    <a:pt x="20411" y="361463"/>
                    <a:pt x="0" y="341052"/>
                    <a:pt x="0" y="315875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13302" cy="39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75827" y="3884308"/>
            <a:ext cx="979356" cy="9793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06825" y="5632048"/>
            <a:ext cx="5094688" cy="1517793"/>
            <a:chOff x="0" y="0"/>
            <a:chExt cx="1213302" cy="3614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3302" cy="361463"/>
            </a:xfrm>
            <a:custGeom>
              <a:avLst/>
              <a:gdLst/>
              <a:ahLst/>
              <a:cxnLst/>
              <a:rect l="l" t="t" r="r" b="b"/>
              <a:pathLst>
                <a:path w="1213302" h="361463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315875"/>
                  </a:lnTo>
                  <a:cubicBezTo>
                    <a:pt x="1213302" y="341052"/>
                    <a:pt x="1192891" y="361463"/>
                    <a:pt x="1167714" y="361463"/>
                  </a:cubicBezTo>
                  <a:lnTo>
                    <a:pt x="45588" y="361463"/>
                  </a:lnTo>
                  <a:cubicBezTo>
                    <a:pt x="20411" y="361463"/>
                    <a:pt x="0" y="341052"/>
                    <a:pt x="0" y="315875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13302" cy="39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52826" y="5876286"/>
            <a:ext cx="979356" cy="97935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38139" y="5632048"/>
            <a:ext cx="5094688" cy="1517793"/>
            <a:chOff x="0" y="0"/>
            <a:chExt cx="1213302" cy="3614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13302" cy="361463"/>
            </a:xfrm>
            <a:custGeom>
              <a:avLst/>
              <a:gdLst/>
              <a:ahLst/>
              <a:cxnLst/>
              <a:rect l="l" t="t" r="r" b="b"/>
              <a:pathLst>
                <a:path w="1213302" h="361463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315875"/>
                  </a:lnTo>
                  <a:cubicBezTo>
                    <a:pt x="1213302" y="341052"/>
                    <a:pt x="1192891" y="361463"/>
                    <a:pt x="1167714" y="361463"/>
                  </a:cubicBezTo>
                  <a:lnTo>
                    <a:pt x="45588" y="361463"/>
                  </a:lnTo>
                  <a:cubicBezTo>
                    <a:pt x="20411" y="361463"/>
                    <a:pt x="0" y="341052"/>
                    <a:pt x="0" y="315875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13302" cy="39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184140" y="5876286"/>
            <a:ext cx="979356" cy="979356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2338536" y="4052264"/>
            <a:ext cx="670564" cy="670564"/>
          </a:xfrm>
          <a:custGeom>
            <a:avLst/>
            <a:gdLst/>
            <a:ahLst/>
            <a:cxnLst/>
            <a:rect l="l" t="t" r="r" b="b"/>
            <a:pathLst>
              <a:path w="670564" h="670564">
                <a:moveTo>
                  <a:pt x="0" y="0"/>
                </a:moveTo>
                <a:lnTo>
                  <a:pt x="670564" y="0"/>
                </a:lnTo>
                <a:lnTo>
                  <a:pt x="670564" y="670563"/>
                </a:lnTo>
                <a:lnTo>
                  <a:pt x="0" y="670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2444121" y="6076209"/>
            <a:ext cx="459394" cy="579511"/>
          </a:xfrm>
          <a:custGeom>
            <a:avLst/>
            <a:gdLst/>
            <a:ahLst/>
            <a:cxnLst/>
            <a:rect l="l" t="t" r="r" b="b"/>
            <a:pathLst>
              <a:path w="459394" h="579511">
                <a:moveTo>
                  <a:pt x="0" y="0"/>
                </a:moveTo>
                <a:lnTo>
                  <a:pt x="459394" y="0"/>
                </a:lnTo>
                <a:lnTo>
                  <a:pt x="459394" y="579511"/>
                </a:lnTo>
                <a:lnTo>
                  <a:pt x="0" y="57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8952826" y="4104182"/>
            <a:ext cx="544558" cy="539607"/>
          </a:xfrm>
          <a:custGeom>
            <a:avLst/>
            <a:gdLst/>
            <a:ahLst/>
            <a:cxnLst/>
            <a:rect l="l" t="t" r="r" b="b"/>
            <a:pathLst>
              <a:path w="544558" h="539607">
                <a:moveTo>
                  <a:pt x="0" y="0"/>
                </a:moveTo>
                <a:lnTo>
                  <a:pt x="544558" y="0"/>
                </a:lnTo>
                <a:lnTo>
                  <a:pt x="544558" y="539607"/>
                </a:lnTo>
                <a:lnTo>
                  <a:pt x="0" y="539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9144000" y="6076209"/>
            <a:ext cx="588365" cy="572318"/>
          </a:xfrm>
          <a:custGeom>
            <a:avLst/>
            <a:gdLst/>
            <a:ahLst/>
            <a:cxnLst/>
            <a:rect l="l" t="t" r="r" b="b"/>
            <a:pathLst>
              <a:path w="588365" h="572318">
                <a:moveTo>
                  <a:pt x="0" y="0"/>
                </a:moveTo>
                <a:lnTo>
                  <a:pt x="588365" y="0"/>
                </a:lnTo>
                <a:lnTo>
                  <a:pt x="588365" y="572318"/>
                </a:lnTo>
                <a:lnTo>
                  <a:pt x="0" y="572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587307" y="1234273"/>
            <a:ext cx="1037316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CLEANING STRATEGY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46877" y="3817633"/>
            <a:ext cx="361160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Standardized column names into snake_case format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36183" y="4156498"/>
            <a:ext cx="361160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duplicates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15563" y="5809611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critical judgment for ambiguous cases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46877" y="5809611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Automated date parsing with safeguards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7883"/>
            <a:ext cx="13488615" cy="10782766"/>
            <a:chOff x="0" y="0"/>
            <a:chExt cx="4034443" cy="3225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4443" cy="3225124"/>
            </a:xfrm>
            <a:custGeom>
              <a:avLst/>
              <a:gdLst/>
              <a:ahLst/>
              <a:cxnLst/>
              <a:rect l="l" t="t" r="r" b="b"/>
              <a:pathLst>
                <a:path w="4034443" h="3225124">
                  <a:moveTo>
                    <a:pt x="22958" y="0"/>
                  </a:moveTo>
                  <a:lnTo>
                    <a:pt x="4011485" y="0"/>
                  </a:lnTo>
                  <a:cubicBezTo>
                    <a:pt x="4017573" y="0"/>
                    <a:pt x="4023413" y="2419"/>
                    <a:pt x="4027718" y="6724"/>
                  </a:cubicBezTo>
                  <a:cubicBezTo>
                    <a:pt x="4032024" y="11030"/>
                    <a:pt x="4034443" y="16869"/>
                    <a:pt x="4034443" y="22958"/>
                  </a:cubicBezTo>
                  <a:lnTo>
                    <a:pt x="4034443" y="3202166"/>
                  </a:lnTo>
                  <a:cubicBezTo>
                    <a:pt x="4034443" y="3214845"/>
                    <a:pt x="4024164" y="3225124"/>
                    <a:pt x="4011485" y="3225124"/>
                  </a:cubicBezTo>
                  <a:lnTo>
                    <a:pt x="22958" y="3225124"/>
                  </a:lnTo>
                  <a:cubicBezTo>
                    <a:pt x="10279" y="3225124"/>
                    <a:pt x="0" y="3214845"/>
                    <a:pt x="0" y="3202166"/>
                  </a:cubicBezTo>
                  <a:lnTo>
                    <a:pt x="0" y="22958"/>
                  </a:lnTo>
                  <a:cubicBezTo>
                    <a:pt x="0" y="10279"/>
                    <a:pt x="10279" y="0"/>
                    <a:pt x="2295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34443" cy="3263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3865" y="1628997"/>
            <a:ext cx="9043509" cy="143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TRANSFORMATION WORKFLOW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8169" y="3732901"/>
            <a:ext cx="8619205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Excel sheets into unified DataFrame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Standardize columns &amp; parse dates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 duplicates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Conduct EDA with visualizations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Export clean 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269637" y="2243591"/>
            <a:ext cx="11952540" cy="6491080"/>
          </a:xfrm>
          <a:custGeom>
            <a:avLst/>
            <a:gdLst/>
            <a:ahLst/>
            <a:cxnLst/>
            <a:rect l="l" t="t" r="r" b="b"/>
            <a:pathLst>
              <a:path w="11952540" h="6491080">
                <a:moveTo>
                  <a:pt x="0" y="0"/>
                </a:moveTo>
                <a:lnTo>
                  <a:pt x="11952539" y="0"/>
                </a:lnTo>
                <a:lnTo>
                  <a:pt x="11952539" y="6491080"/>
                </a:lnTo>
                <a:lnTo>
                  <a:pt x="0" y="649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11" t="-50458" r="-45276" b="-439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8782" y="1152525"/>
            <a:ext cx="108270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MISSING 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782" y="2319171"/>
            <a:ext cx="6435924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Several fields had &gt;30% missing values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missingness reduces reliability for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Visualized missingness with bar charts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42121" y="8925171"/>
            <a:ext cx="580757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Bar Chart – Proportion Missing per Column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742183" y="4460175"/>
            <a:ext cx="5348996" cy="4046632"/>
          </a:xfrm>
          <a:custGeom>
            <a:avLst/>
            <a:gdLst/>
            <a:ahLst/>
            <a:cxnLst/>
            <a:rect l="l" t="t" r="r" b="b"/>
            <a:pathLst>
              <a:path w="5348996" h="4046632">
                <a:moveTo>
                  <a:pt x="0" y="0"/>
                </a:moveTo>
                <a:lnTo>
                  <a:pt x="5348996" y="0"/>
                </a:lnTo>
                <a:lnTo>
                  <a:pt x="5348996" y="4046632"/>
                </a:lnTo>
                <a:lnTo>
                  <a:pt x="0" y="404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29" t="-24323" r="-67081" b="-3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94909" y="3519958"/>
            <a:ext cx="5651662" cy="4341504"/>
          </a:xfrm>
          <a:custGeom>
            <a:avLst/>
            <a:gdLst/>
            <a:ahLst/>
            <a:cxnLst/>
            <a:rect l="l" t="t" r="r" b="b"/>
            <a:pathLst>
              <a:path w="5651662" h="4341504">
                <a:moveTo>
                  <a:pt x="0" y="0"/>
                </a:moveTo>
                <a:lnTo>
                  <a:pt x="5651662" y="0"/>
                </a:lnTo>
                <a:lnTo>
                  <a:pt x="5651662" y="4341504"/>
                </a:lnTo>
                <a:lnTo>
                  <a:pt x="0" y="434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62" t="-24209" r="-75317" b="-425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691254" y="5777258"/>
            <a:ext cx="5348996" cy="3863164"/>
          </a:xfrm>
          <a:custGeom>
            <a:avLst/>
            <a:gdLst/>
            <a:ahLst/>
            <a:cxnLst/>
            <a:rect l="l" t="t" r="r" b="b"/>
            <a:pathLst>
              <a:path w="5348996" h="3863164">
                <a:moveTo>
                  <a:pt x="0" y="0"/>
                </a:moveTo>
                <a:lnTo>
                  <a:pt x="5348996" y="0"/>
                </a:lnTo>
                <a:lnTo>
                  <a:pt x="5348996" y="3863164"/>
                </a:lnTo>
                <a:lnTo>
                  <a:pt x="0" y="386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21" t="-26925" r="-67567" b="-398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8782" y="647700"/>
            <a:ext cx="108270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NUMERIC DISTRIBUTIONS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82" y="1432106"/>
            <a:ext cx="9047899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Histograms of numeric columns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outliers and skewed distributions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66369" y="6654192"/>
            <a:ext cx="4359369" cy="3632808"/>
          </a:xfrm>
          <a:custGeom>
            <a:avLst/>
            <a:gdLst/>
            <a:ahLst/>
            <a:cxnLst/>
            <a:rect l="l" t="t" r="r" b="b"/>
            <a:pathLst>
              <a:path w="4359369" h="3632808">
                <a:moveTo>
                  <a:pt x="0" y="0"/>
                </a:moveTo>
                <a:lnTo>
                  <a:pt x="4359369" y="0"/>
                </a:lnTo>
                <a:lnTo>
                  <a:pt x="4359369" y="3632808"/>
                </a:lnTo>
                <a:lnTo>
                  <a:pt x="0" y="36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01" t="-26120" r="-73102" b="-262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43797" y="2775992"/>
            <a:ext cx="4630195" cy="3564995"/>
          </a:xfrm>
          <a:custGeom>
            <a:avLst/>
            <a:gdLst/>
            <a:ahLst/>
            <a:cxnLst/>
            <a:rect l="l" t="t" r="r" b="b"/>
            <a:pathLst>
              <a:path w="4630195" h="3564995">
                <a:moveTo>
                  <a:pt x="0" y="0"/>
                </a:moveTo>
                <a:lnTo>
                  <a:pt x="4630195" y="0"/>
                </a:lnTo>
                <a:lnTo>
                  <a:pt x="4630195" y="3564996"/>
                </a:lnTo>
                <a:lnTo>
                  <a:pt x="0" y="356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78" t="-22535" r="-68101" b="-36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43797" y="6605555"/>
            <a:ext cx="4648081" cy="3681445"/>
          </a:xfrm>
          <a:custGeom>
            <a:avLst/>
            <a:gdLst/>
            <a:ahLst/>
            <a:cxnLst/>
            <a:rect l="l" t="t" r="r" b="b"/>
            <a:pathLst>
              <a:path w="4648081" h="3681445">
                <a:moveTo>
                  <a:pt x="0" y="0"/>
                </a:moveTo>
                <a:lnTo>
                  <a:pt x="4648081" y="0"/>
                </a:lnTo>
                <a:lnTo>
                  <a:pt x="4648081" y="3681445"/>
                </a:lnTo>
                <a:lnTo>
                  <a:pt x="0" y="3681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18" t="-31566" r="-71729" b="-25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66369" y="2775992"/>
            <a:ext cx="4359369" cy="3564995"/>
          </a:xfrm>
          <a:custGeom>
            <a:avLst/>
            <a:gdLst/>
            <a:ahLst/>
            <a:cxnLst/>
            <a:rect l="l" t="t" r="r" b="b"/>
            <a:pathLst>
              <a:path w="4359369" h="3564995">
                <a:moveTo>
                  <a:pt x="0" y="0"/>
                </a:moveTo>
                <a:lnTo>
                  <a:pt x="4359369" y="0"/>
                </a:lnTo>
                <a:lnTo>
                  <a:pt x="4359369" y="3564996"/>
                </a:lnTo>
                <a:lnTo>
                  <a:pt x="0" y="3564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70" t="-23420" r="-72230" b="-29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45382" y="622300"/>
            <a:ext cx="108270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TEMPORAL TRENDS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382" y="1404392"/>
            <a:ext cx="1038473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Records per month for valid datetime columns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Showed gaps/inconsistencies in collection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275</Words>
  <Application>Microsoft Office PowerPoint</Application>
  <PresentationFormat>Custom</PresentationFormat>
  <Paragraphs>56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 &amp; Exploratory Data Analysis (EDA)</dc:title>
  <cp:lastModifiedBy>MOHAMMED AFTAB HUSSAIN</cp:lastModifiedBy>
  <cp:revision>3</cp:revision>
  <dcterms:created xsi:type="dcterms:W3CDTF">2006-08-16T00:00:00Z</dcterms:created>
  <dcterms:modified xsi:type="dcterms:W3CDTF">2025-09-23T03:06:46Z</dcterms:modified>
  <dc:identifier>DAGzwCr5iEs</dc:identifier>
</cp:coreProperties>
</file>